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338" r:id="rId2"/>
    <p:sldId id="339" r:id="rId3"/>
    <p:sldId id="256" r:id="rId4"/>
    <p:sldId id="258" r:id="rId5"/>
    <p:sldId id="260" r:id="rId6"/>
    <p:sldId id="329" r:id="rId7"/>
    <p:sldId id="261" r:id="rId8"/>
    <p:sldId id="262" r:id="rId9"/>
    <p:sldId id="263" r:id="rId10"/>
    <p:sldId id="264" r:id="rId11"/>
    <p:sldId id="265" r:id="rId12"/>
    <p:sldId id="340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341" r:id="rId21"/>
    <p:sldId id="275" r:id="rId22"/>
    <p:sldId id="342" r:id="rId23"/>
    <p:sldId id="277" r:id="rId24"/>
    <p:sldId id="343" r:id="rId25"/>
    <p:sldId id="279" r:id="rId26"/>
    <p:sldId id="344" r:id="rId27"/>
    <p:sldId id="282" r:id="rId28"/>
    <p:sldId id="345" r:id="rId29"/>
    <p:sldId id="284" r:id="rId30"/>
    <p:sldId id="346" r:id="rId31"/>
    <p:sldId id="286" r:id="rId32"/>
    <p:sldId id="347" r:id="rId33"/>
    <p:sldId id="287" r:id="rId34"/>
    <p:sldId id="348" r:id="rId35"/>
    <p:sldId id="289" r:id="rId36"/>
    <p:sldId id="349" r:id="rId37"/>
    <p:sldId id="292" r:id="rId38"/>
    <p:sldId id="333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1" r:id="rId47"/>
    <p:sldId id="350" r:id="rId48"/>
    <p:sldId id="303" r:id="rId49"/>
    <p:sldId id="304" r:id="rId50"/>
    <p:sldId id="305" r:id="rId51"/>
    <p:sldId id="306" r:id="rId52"/>
    <p:sldId id="307" r:id="rId53"/>
    <p:sldId id="351" r:id="rId54"/>
    <p:sldId id="309" r:id="rId55"/>
    <p:sldId id="310" r:id="rId56"/>
    <p:sldId id="312" r:id="rId57"/>
    <p:sldId id="352" r:id="rId58"/>
    <p:sldId id="314" r:id="rId59"/>
    <p:sldId id="335" r:id="rId60"/>
    <p:sldId id="315" r:id="rId61"/>
    <p:sldId id="316" r:id="rId62"/>
    <p:sldId id="318" r:id="rId63"/>
    <p:sldId id="336" r:id="rId64"/>
    <p:sldId id="320" r:id="rId65"/>
    <p:sldId id="353" r:id="rId66"/>
    <p:sldId id="321" r:id="rId67"/>
    <p:sldId id="322" r:id="rId68"/>
    <p:sldId id="323" r:id="rId69"/>
    <p:sldId id="324" r:id="rId70"/>
    <p:sldId id="325" r:id="rId71"/>
    <p:sldId id="326" r:id="rId7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434" autoAdjust="0"/>
    <p:restoredTop sz="94660"/>
  </p:normalViewPr>
  <p:slideViewPr>
    <p:cSldViewPr>
      <p:cViewPr varScale="1">
        <p:scale>
          <a:sx n="102" d="100"/>
          <a:sy n="102" d="100"/>
        </p:scale>
        <p:origin x="238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Calibri" panose="020F050202020403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71800"/>
            <a:ext cx="8229600" cy="3154680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554480"/>
            <a:ext cx="8229600" cy="1097280"/>
          </a:xfrm>
          <a:prstGeom prst="rect">
            <a:avLst/>
          </a:prstGeom>
        </p:spPr>
        <p:txBody>
          <a:bodyPr/>
          <a:lstStyle>
            <a:lvl1pPr>
              <a:defRPr sz="3000" baseline="0">
                <a:latin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latin typeface="Calibri" panose="020F0502020204030204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arrl.org/shop/Licensing-Education-and-Training/" TargetMode="Externa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81370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C3498-BD89-492C-AC98-0EC9664C2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should antenna loading coils have a high ratio of reactance to resistance?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D57D1E-B828-4DD8-AC19-A247B92216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swamp out harmonics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lower the radiation angle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minimize losses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To minimize the Q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E9D04 ECLM Page (9 - 13)</a:t>
            </a:r>
          </a:p>
        </p:txBody>
      </p:sp>
    </p:spTree>
    <p:extLst>
      <p:ext uri="{BB962C8B-B14F-4D97-AF65-F5344CB8AC3E}">
        <p14:creationId xmlns:p14="http://schemas.microsoft.com/office/powerpoint/2010/main" val="103871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978C41-28D6-4784-928C-D23B2D5C60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Approximately how long is a Yagi’s driven element?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22390D-4E07-4F00-8BE0-968CA4488C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234 divided by frequency in MHz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1005 divided by frequency in MHz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1/4 wavelength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1/2 wavelength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E9D05 ECLM Page (9 - 42)</a:t>
            </a:r>
          </a:p>
        </p:txBody>
      </p:sp>
    </p:spTree>
    <p:extLst>
      <p:ext uri="{BB962C8B-B14F-4D97-AF65-F5344CB8AC3E}">
        <p14:creationId xmlns:p14="http://schemas.microsoft.com/office/powerpoint/2010/main" val="41961218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3AFB7F0E-C52E-CACD-6669-91AFE1A024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0C2613-7A6F-08B2-87BA-EC7551A26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Approximately how long is a Yagi’s driven element?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0E2E3C-6A6E-6490-175C-B5ECABF1D6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234 divided by frequency in MHz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1005 divided by frequency in MHz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1/4 wavelength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1/2 wavelength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E9D05 ECLM Page (9 - 42)</a:t>
            </a:r>
          </a:p>
        </p:txBody>
      </p:sp>
    </p:spTree>
    <p:extLst>
      <p:ext uri="{BB962C8B-B14F-4D97-AF65-F5344CB8AC3E}">
        <p14:creationId xmlns:p14="http://schemas.microsoft.com/office/powerpoint/2010/main" val="3390966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A07FC-F166-4EF2-B899-4A6C6752D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happens to the SWR bandwidth when one or more loading coils are used to resonate an electrically short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19CFD5-4E4C-44E6-A681-97F9206746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is increased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is decreased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is unchanged if the loading coil is located at the feed point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is unchanged if the loading coil is located at a voltage maximum point 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E9D06 ECLM Page (9 - 13)</a:t>
            </a:r>
          </a:p>
        </p:txBody>
      </p:sp>
    </p:spTree>
    <p:extLst>
      <p:ext uri="{BB962C8B-B14F-4D97-AF65-F5344CB8AC3E}">
        <p14:creationId xmlns:p14="http://schemas.microsoft.com/office/powerpoint/2010/main" val="11171801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FB0E3-2ADF-4107-BBF2-24ADA39C79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happens to the SWR bandwidth when one or more loading coils are used to resonate an electrically short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95FCF4-F26A-42EE-94CD-7ED8472C33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is increased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is decreased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is unchanged if the loading coil is located at the feed point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is unchanged if the loading coil is located at a voltage maximum point 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E9D06 ECLM Page (9 - 13)</a:t>
            </a:r>
          </a:p>
        </p:txBody>
      </p:sp>
    </p:spTree>
    <p:extLst>
      <p:ext uri="{BB962C8B-B14F-4D97-AF65-F5344CB8AC3E}">
        <p14:creationId xmlns:p14="http://schemas.microsoft.com/office/powerpoint/2010/main" val="4084577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ACC67C-2C38-4218-A93F-3FD7FC83A7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an advantage of using top loading in a shortened HF vertical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9BAEC1-EC72-4390-9A9D-3385F6F393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Lower Q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Greater structural strength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Higher losses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Improved radiation efficiency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E9D07 ECLM Page (9 - 13)</a:t>
            </a:r>
          </a:p>
        </p:txBody>
      </p:sp>
    </p:spTree>
    <p:extLst>
      <p:ext uri="{BB962C8B-B14F-4D97-AF65-F5344CB8AC3E}">
        <p14:creationId xmlns:p14="http://schemas.microsoft.com/office/powerpoint/2010/main" val="42346395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265EFA-26CE-40A0-83F1-5D0A716263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an advantage of using top loading in a shortened HF vertical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6934E9-4BBD-4B34-8DAA-268FE77D2A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Lower Q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Greater structural strength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Higher losses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Improved radiation efficiency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E9D07 ECLM Page (9 - 13)</a:t>
            </a:r>
          </a:p>
        </p:txBody>
      </p:sp>
    </p:spTree>
    <p:extLst>
      <p:ext uri="{BB962C8B-B14F-4D97-AF65-F5344CB8AC3E}">
        <p14:creationId xmlns:p14="http://schemas.microsoft.com/office/powerpoint/2010/main" val="3797903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FA9199-CBB1-4DF8-A2EB-19CEE0447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happens as the Q of an antenna increases?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CBDF48-F0F8-4E9B-8BF1-4F64395E73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SWR bandwidth increases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SWR bandwidth decreases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Gain is reduced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More common-mode current is present on the feed line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E9D08 ECLM Page (9 - 8)</a:t>
            </a:r>
          </a:p>
        </p:txBody>
      </p:sp>
    </p:spTree>
    <p:extLst>
      <p:ext uri="{BB962C8B-B14F-4D97-AF65-F5344CB8AC3E}">
        <p14:creationId xmlns:p14="http://schemas.microsoft.com/office/powerpoint/2010/main" val="32168235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CEDA1-7227-4B3E-BA25-B60C4887C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happens as the Q of an antenna increases?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16E09B-07C9-4A89-B74E-C0FD5C3595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SWR bandwidth increases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SWR bandwidth decreases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Gain is reduced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More common-mode current is present on the feed line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E9D08 ECLM Page (9 - 8)</a:t>
            </a:r>
          </a:p>
        </p:txBody>
      </p:sp>
    </p:spTree>
    <p:extLst>
      <p:ext uri="{BB962C8B-B14F-4D97-AF65-F5344CB8AC3E}">
        <p14:creationId xmlns:p14="http://schemas.microsoft.com/office/powerpoint/2010/main" val="41890411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9ECDA9-7EE6-442C-BB97-F5603E18E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function of a loading coil in an electrically short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738270-44B0-4C3D-A350-4B59BAD9DA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increase the SWR bandwidth by increasing net reactance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lower the losses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lower the Q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To resonate the antenna by cancelling the capacitive reactance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E9D09 ECLM Page (9 - 12)</a:t>
            </a:r>
          </a:p>
        </p:txBody>
      </p:sp>
    </p:spTree>
    <p:extLst>
      <p:ext uri="{BB962C8B-B14F-4D97-AF65-F5344CB8AC3E}">
        <p14:creationId xmlns:p14="http://schemas.microsoft.com/office/powerpoint/2010/main" val="969516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>
            <a:extLst>
              <a:ext uri="{FF2B5EF4-FFF2-40B4-BE49-F238E27FC236}">
                <a16:creationId xmlns:a16="http://schemas.microsoft.com/office/drawing/2014/main" id="{8E941AC2-4993-403D-B19C-63CBFBBD07D8}"/>
              </a:ext>
            </a:extLst>
          </p:cNvPr>
          <p:cNvSpPr>
            <a:spLocks/>
          </p:cNvSpPr>
          <p:nvPr/>
        </p:nvSpPr>
        <p:spPr bwMode="auto">
          <a:xfrm>
            <a:off x="2029412" y="1727597"/>
            <a:ext cx="5085174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1pPr>
            <a:lvl2pPr marL="37931725" indent="-37474525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2pPr>
            <a:lvl3pPr marL="19558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3pPr>
            <a:lvl4pPr marL="24003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4pPr>
            <a:lvl5pPr marL="28448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5pPr>
            <a:lvl6pPr marL="33020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6pPr>
            <a:lvl7pPr marL="37592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7pPr>
            <a:lvl8pPr marL="42164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8pPr>
            <a:lvl9pPr marL="46736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9pPr>
          </a:lstStyle>
          <a:p>
            <a:pPr algn="ctr" eaLnBrk="1" hangingPunct="1">
              <a:lnSpc>
                <a:spcPts val="48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Extra License Manual</a:t>
            </a:r>
          </a:p>
          <a:p>
            <a:pPr algn="ctr" eaLnBrk="1" hangingPunct="1">
              <a:lnSpc>
                <a:spcPts val="48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and other resources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1184BAD-7559-43E6-AC97-12A405393044}"/>
              </a:ext>
            </a:extLst>
          </p:cNvPr>
          <p:cNvSpPr/>
          <p:nvPr/>
        </p:nvSpPr>
        <p:spPr>
          <a:xfrm>
            <a:off x="1219200" y="5181600"/>
            <a:ext cx="6858000" cy="44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40000"/>
              </a:lnSpc>
              <a:spcBef>
                <a:spcPct val="0"/>
              </a:spcBef>
            </a:pPr>
            <a:r>
              <a:rPr lang="en-US" altLang="en-US" dirty="0">
                <a:solidFill>
                  <a:srgbClr val="0000FF"/>
                </a:solidFill>
                <a:cs typeface="Gill Sans" pitchFamily="1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http://www.arrl.org/shop/Licensing-Education-and-Training/</a:t>
            </a:r>
            <a:endParaRPr lang="en-US" altLang="en-US" dirty="0">
              <a:solidFill>
                <a:srgbClr val="0000FF"/>
              </a:solidFill>
              <a:cs typeface="Gill Sans" pitchFamily="1" charset="0"/>
            </a:endParaRPr>
          </a:p>
        </p:txBody>
      </p:sp>
      <p:pic>
        <p:nvPicPr>
          <p:cNvPr id="2" name="Picture 2" descr="ARRL Extra Class License Manual 12th Edition">
            <a:extLst>
              <a:ext uri="{FF2B5EF4-FFF2-40B4-BE49-F238E27FC236}">
                <a16:creationId xmlns:a16="http://schemas.microsoft.com/office/drawing/2014/main" id="{52D88FCB-48DE-4341-8227-F75D57C6E0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899" y="3038475"/>
            <a:ext cx="16002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99105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0CB6FD88-641E-C149-0CDA-BB2E3DB709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184C4-B2E5-0F5E-19C9-87C1286A33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function of a loading coil in an electrically short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ED2DDB-7853-9E0F-542C-B70E46F5D1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increase the SWR bandwidth by increasing net reactance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lower the losses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lower the Q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To resonate the antenna by cancelling the capacitive reactance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E9D09 ECLM Page (9 - 12)</a:t>
            </a:r>
          </a:p>
        </p:txBody>
      </p:sp>
    </p:spTree>
    <p:extLst>
      <p:ext uri="{BB962C8B-B14F-4D97-AF65-F5344CB8AC3E}">
        <p14:creationId xmlns:p14="http://schemas.microsoft.com/office/powerpoint/2010/main" val="36823813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C0175-855D-4166-98DC-CDD2AB14C0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does radiation resistance of a base-fed whip antenna change below its resonant frequency?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F1B27E-E232-4883-B107-CA01632B46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A. Radiation resistance increases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B. Radiation resistance decreases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C. Radiation resistance becomes imaginary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D. Radiation resistance does not depend on frequency</a:t>
            </a:r>
          </a:p>
          <a:p>
            <a:r>
              <a:rPr lang="pt-BR" sz="2200" b="0" i="0" u="none" strike="noStrike" baseline="0" dirty="0">
                <a:latin typeface="Calibri" panose="020F0502020204030204" pitchFamily="34" charset="0"/>
              </a:rPr>
              <a:t>E9D10 ECLM Page (9 - 12)</a:t>
            </a:r>
          </a:p>
        </p:txBody>
      </p:sp>
    </p:spTree>
    <p:extLst>
      <p:ext uri="{BB962C8B-B14F-4D97-AF65-F5344CB8AC3E}">
        <p14:creationId xmlns:p14="http://schemas.microsoft.com/office/powerpoint/2010/main" val="5928064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B885A58E-F180-67C3-C205-D49342CB14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370C77-52C6-DF32-90D0-00312880B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does radiation resistance of a base-fed whip antenna change below its resonant frequency?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1AD9CA-6646-2BD8-0179-4AD0DD1AB2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A. Radiation resistance increases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B. Radiation resistance decreases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C. Radiation resistance becomes imaginary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D. Radiation resistance does not depend on frequency</a:t>
            </a:r>
          </a:p>
          <a:p>
            <a:r>
              <a:rPr lang="pt-BR" sz="2200" b="0" i="0" u="none" strike="noStrike" baseline="0" dirty="0">
                <a:latin typeface="Calibri" panose="020F0502020204030204" pitchFamily="34" charset="0"/>
              </a:rPr>
              <a:t>(B) E9D10 ECLM Page (9 - 12)</a:t>
            </a:r>
          </a:p>
        </p:txBody>
      </p:sp>
    </p:spTree>
    <p:extLst>
      <p:ext uri="{BB962C8B-B14F-4D97-AF65-F5344CB8AC3E}">
        <p14:creationId xmlns:p14="http://schemas.microsoft.com/office/powerpoint/2010/main" val="25906702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0E3A2-1C3F-4A86-96C3-715A846C4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do most two-element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Yagis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with normal spacing have a reflector instead of a director?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CB35FA-91F0-4618-8E6B-5C85BC4285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Lower SWR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Higher receiving directivity factor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Greater front-to-side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Higher gain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E9D11 ECLM Page (9 - 9)</a:t>
            </a:r>
          </a:p>
        </p:txBody>
      </p:sp>
    </p:spTree>
    <p:extLst>
      <p:ext uri="{BB962C8B-B14F-4D97-AF65-F5344CB8AC3E}">
        <p14:creationId xmlns:p14="http://schemas.microsoft.com/office/powerpoint/2010/main" val="37253429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0DD9C259-6EB3-A40D-2DAF-F8046A4E59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BD54AA-07BF-97BF-0B01-9E1B5688B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do most two-element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Yagis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with normal spacing have a reflector instead of a director?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300DDD-2C7A-30D7-CDB2-D22F551E83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Lower SWR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Higher receiving directivity factor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Greater front-to-side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Higher gain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E9D11 ECLM Page (9 - 9)</a:t>
            </a:r>
          </a:p>
        </p:txBody>
      </p:sp>
    </p:spTree>
    <p:extLst>
      <p:ext uri="{BB962C8B-B14F-4D97-AF65-F5344CB8AC3E}">
        <p14:creationId xmlns:p14="http://schemas.microsoft.com/office/powerpoint/2010/main" val="13028745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1235A1-F033-44E9-BF49-4EDF96B4F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purpose of making a Yagi’s parasitic elements either longer or shorter than resonance?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96CEE1-F59C-4E5E-91D4-1B365836FE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Wind torque cancellation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Mechanical balance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Control of phase shift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Minimize losses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E9D12 ECLM Page (9 - 9)</a:t>
            </a:r>
          </a:p>
        </p:txBody>
      </p:sp>
    </p:spTree>
    <p:extLst>
      <p:ext uri="{BB962C8B-B14F-4D97-AF65-F5344CB8AC3E}">
        <p14:creationId xmlns:p14="http://schemas.microsoft.com/office/powerpoint/2010/main" val="10554296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EB9422A0-F970-8CEB-7831-4F771624D2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7B872D-DDC6-51C2-CB88-F77C210EB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purpose of making a Yagi’s parasitic elements either longer or shorter than resonance?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0F8864-0B0B-03E2-E35E-5D6CB3BB56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Wind torque cancellation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Mechanical balance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Control of phase shift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Minimize losses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E9D12 ECLM Page (9 - 9)</a:t>
            </a:r>
          </a:p>
        </p:txBody>
      </p:sp>
    </p:spTree>
    <p:extLst>
      <p:ext uri="{BB962C8B-B14F-4D97-AF65-F5344CB8AC3E}">
        <p14:creationId xmlns:p14="http://schemas.microsoft.com/office/powerpoint/2010/main" val="36475136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0F065-2A0F-4265-8E6C-C3A35AA9B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matching system for Yagi antennas requires the driven element to be insulated from the boom?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24A2BD-EE3D-4743-AF80-E9ECF757D8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3336" y="2743200"/>
            <a:ext cx="8229600" cy="2286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Gamma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Beta or hairpin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Shunt-fed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T-match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E9E01 ECLM Page (9 - 25)</a:t>
            </a:r>
          </a:p>
        </p:txBody>
      </p:sp>
    </p:spTree>
    <p:extLst>
      <p:ext uri="{BB962C8B-B14F-4D97-AF65-F5344CB8AC3E}">
        <p14:creationId xmlns:p14="http://schemas.microsoft.com/office/powerpoint/2010/main" val="30395291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AF2C2130-7AD0-E79D-4E42-19C7EAC58B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CFEB8D-8AE5-58FA-59BF-BA182E23B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matching system for Yagi antennas requires the driven element to be insulated from the boom?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564985-7158-4CE1-BE10-DDEC364B82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3336" y="2743200"/>
            <a:ext cx="8229600" cy="2286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Gamma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Beta or hairpin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Shunt-fed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T-match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E9E01 ECLM Page (9 - 25)</a:t>
            </a:r>
          </a:p>
        </p:txBody>
      </p:sp>
    </p:spTree>
    <p:extLst>
      <p:ext uri="{BB962C8B-B14F-4D97-AF65-F5344CB8AC3E}">
        <p14:creationId xmlns:p14="http://schemas.microsoft.com/office/powerpoint/2010/main" val="9192943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4F4E9D-DC39-4886-BA90-3D7B256DC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antenna matching system matches coaxial cable to an antenna by connecting the shield to the center of the antenna and the conductor a fraction of a wavelength to one side?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DBAB06-5EDD-45AB-A94C-8EBA16AB8A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0273" y="3931921"/>
            <a:ext cx="8229600" cy="2286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Gamma match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Delta match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T-match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Stub match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E9E02 ECLM Page (9 - 25)</a:t>
            </a:r>
          </a:p>
        </p:txBody>
      </p:sp>
    </p:spTree>
    <p:extLst>
      <p:ext uri="{BB962C8B-B14F-4D97-AF65-F5344CB8AC3E}">
        <p14:creationId xmlns:p14="http://schemas.microsoft.com/office/powerpoint/2010/main" val="2339854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5E09C-AC85-45E0-BCE1-D77426B35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much does the gain of an ideal parabolic dish antenna change when the operating frequency is doubled?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D5C274-F17C-44A6-A9A8-2E4BFBBA48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2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3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4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6 dB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E9D01 ECLM Page (9 - 19)</a:t>
            </a:r>
          </a:p>
        </p:txBody>
      </p:sp>
    </p:spTree>
    <p:extLst>
      <p:ext uri="{BB962C8B-B14F-4D97-AF65-F5344CB8AC3E}">
        <p14:creationId xmlns:p14="http://schemas.microsoft.com/office/powerpoint/2010/main" val="323826129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ACCCCD3D-4929-340C-75B0-FB71F436D1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26CBF7-FA49-E468-73D5-784074FBA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antenna matching system matches coaxial cable to an antenna by connecting the shield to the center of the antenna and the conductor a fraction of a wavelength to one side?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1B412B-20BD-1DD6-D620-B647C70F9E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0273" y="3931921"/>
            <a:ext cx="8229600" cy="2286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Gamma match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Delta match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T-match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Stub match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E9E02 ECLM Page (9 - 25)</a:t>
            </a:r>
          </a:p>
        </p:txBody>
      </p:sp>
    </p:spTree>
    <p:extLst>
      <p:ext uri="{BB962C8B-B14F-4D97-AF65-F5344CB8AC3E}">
        <p14:creationId xmlns:p14="http://schemas.microsoft.com/office/powerpoint/2010/main" val="174570144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D10095-5AD4-4725-B31C-69F18A877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matching system uses a short length of transmission line connected in parallel with the feed line at or near the feed point?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1616C3-ED6B-4475-AE14-A81079AE92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8727" y="3657600"/>
            <a:ext cx="8229600" cy="2286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Gamma match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Delta match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T-match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Stub match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E9E03 ECLM Page (9 - 26)</a:t>
            </a:r>
          </a:p>
        </p:txBody>
      </p:sp>
    </p:spTree>
    <p:extLst>
      <p:ext uri="{BB962C8B-B14F-4D97-AF65-F5344CB8AC3E}">
        <p14:creationId xmlns:p14="http://schemas.microsoft.com/office/powerpoint/2010/main" val="2635741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27AABE4-2DF4-5089-A0A0-1BDFDD0821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3D687-7A17-6278-DC93-5E8313A14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matching system uses a short length of transmission line connected in parallel with the feed line at or near the feed point?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6631F5-8069-DC82-2527-CA6208FD78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8727" y="3657600"/>
            <a:ext cx="8229600" cy="2286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Gamma match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Delta match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T-match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Stub match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E9E03 ECLM Page (9 - 26)</a:t>
            </a:r>
          </a:p>
        </p:txBody>
      </p:sp>
    </p:spTree>
    <p:extLst>
      <p:ext uri="{BB962C8B-B14F-4D97-AF65-F5344CB8AC3E}">
        <p14:creationId xmlns:p14="http://schemas.microsoft.com/office/powerpoint/2010/main" val="425712212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3BBFDD-7615-435D-8A35-444FDDCA8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purpose of the series capacitor in a gamma match?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F3E5BC-4828-4A36-86BA-563A255B64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provide DC isolation between the feed line and the antenna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cancel unwanted inductive reactance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provide a rejection notch that prevents the radiation of harmonics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To transform the antenna impedance to a higher value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E9E04 ECLM Page (9 - 26)</a:t>
            </a:r>
          </a:p>
        </p:txBody>
      </p:sp>
    </p:spTree>
    <p:extLst>
      <p:ext uri="{BB962C8B-B14F-4D97-AF65-F5344CB8AC3E}">
        <p14:creationId xmlns:p14="http://schemas.microsoft.com/office/powerpoint/2010/main" val="235449979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ABFDC282-EAA3-EAA1-5ADA-B5A3314D38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81494-38DC-33EF-3B37-066A58104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purpose of the series capacitor in a gamma match?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1FA6B3-6FBA-B277-E5BA-492250E5A8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provide DC isolation between the feed line and the antenna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cancel unwanted inductive reactance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provide a rejection notch that prevents the radiation of harmonics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To transform the antenna impedance to a higher value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E9E04 ECLM Page (9 - 26)</a:t>
            </a:r>
          </a:p>
        </p:txBody>
      </p:sp>
    </p:spTree>
    <p:extLst>
      <p:ext uri="{BB962C8B-B14F-4D97-AF65-F5344CB8AC3E}">
        <p14:creationId xmlns:p14="http://schemas.microsoft.com/office/powerpoint/2010/main" val="4039268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B21955-448A-4ED2-BA39-E5DCC77F7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Yagi driven element feed point impedance is required to use a beta or hairpin matching system?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D2F747-FF0A-4736-B2EB-EE1866C4D0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Capacitive (driven element electrically shorter than 1/2 wavelength)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Inductive (driven element electrically longer than 1/2 wavelength)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Purely resistive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Purely reactive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E9E05 ECLM Page (9 - 38)</a:t>
            </a:r>
          </a:p>
        </p:txBody>
      </p:sp>
    </p:spTree>
    <p:extLst>
      <p:ext uri="{BB962C8B-B14F-4D97-AF65-F5344CB8AC3E}">
        <p14:creationId xmlns:p14="http://schemas.microsoft.com/office/powerpoint/2010/main" val="295423803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E65C7FBE-BBD1-5120-B290-41D5F012EF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90F42-AF1E-8E03-690B-56BC247F0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Yagi driven element feed point impedance is required to use a beta or hairpin matching system?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014335-B0C0-0B96-CF5B-C690E13867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Capacitive (driven element electrically shorter than 1/2 wavelength)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Inductive (driven element electrically longer than 1/2 wavelength)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Purely resistive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Purely reactive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E9E05 ECLM Page (9 - 38)</a:t>
            </a:r>
          </a:p>
        </p:txBody>
      </p:sp>
    </p:spTree>
    <p:extLst>
      <p:ext uri="{BB962C8B-B14F-4D97-AF65-F5344CB8AC3E}">
        <p14:creationId xmlns:p14="http://schemas.microsoft.com/office/powerpoint/2010/main" val="244576571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A92D2-B37F-4268-8F3B-5751769CD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these transmission line impedances would be suitable for constructing a quarter-wave Q-section for matching a 100-ohm feed point impedance to a 50-ohm transmission line?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4671B6-7F90-48F4-B8BF-74CFD110D2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657600"/>
            <a:ext cx="8229600" cy="23622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50 ohms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62 ohms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75 ohms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</a:t>
            </a:r>
            <a:r>
              <a:rPr lang="en-US" dirty="0">
                <a:latin typeface="Calibri" panose="020F0502020204030204" pitchFamily="34" charset="0"/>
              </a:rPr>
              <a:t>90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ohms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E9E06 ECLM Page (9 - 38)</a:t>
            </a:r>
          </a:p>
        </p:txBody>
      </p:sp>
    </p:spTree>
    <p:extLst>
      <p:ext uri="{BB962C8B-B14F-4D97-AF65-F5344CB8AC3E}">
        <p14:creationId xmlns:p14="http://schemas.microsoft.com/office/powerpoint/2010/main" val="288503536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A92D2-B37F-4268-8F3B-5751769CD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these transmission line impedances would be suitable for constructing a quarter-wave Q-section for matching a 100-ohm feed point impedance to a 50-ohm transmission line?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4671B6-7F90-48F4-B8BF-74CFD110D2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657600"/>
            <a:ext cx="8229600" cy="23622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50 ohms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62 ohms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75 ohms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90 ohms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E9E06 ECLM Page (9 - 38)</a:t>
            </a:r>
          </a:p>
        </p:txBody>
      </p:sp>
    </p:spTree>
    <p:extLst>
      <p:ext uri="{BB962C8B-B14F-4D97-AF65-F5344CB8AC3E}">
        <p14:creationId xmlns:p14="http://schemas.microsoft.com/office/powerpoint/2010/main" val="277746301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075D93-9994-43F7-A485-4AE055ECD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parameter describes the interactions at the load end of a mismatched transmission line?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0C781F-3448-4135-9B39-9CE08416F2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Characteristic impedance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Reflection coefficient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Velocity factor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Dielectric constant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E9E07 ECLM Page (9 - 31)</a:t>
            </a:r>
          </a:p>
        </p:txBody>
      </p:sp>
    </p:spTree>
    <p:extLst>
      <p:ext uri="{BB962C8B-B14F-4D97-AF65-F5344CB8AC3E}">
        <p14:creationId xmlns:p14="http://schemas.microsoft.com/office/powerpoint/2010/main" val="19354528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D8153F-DA97-4E3B-999B-1DE5E78F3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much does the gain of an ideal parabolic dish antenna change when the operating frequency is doubled?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7D8BC8-D148-4BCB-ADD9-9F2E9D62C3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2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3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4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6 dB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E9D01 ECLM Page (9 - 19)</a:t>
            </a:r>
          </a:p>
        </p:txBody>
      </p:sp>
    </p:spTree>
    <p:extLst>
      <p:ext uri="{BB962C8B-B14F-4D97-AF65-F5344CB8AC3E}">
        <p14:creationId xmlns:p14="http://schemas.microsoft.com/office/powerpoint/2010/main" val="22888779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E66EE0-E049-4FF0-8704-D43B59A152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parameter describes the interactions at the load end of a mismatched transmission line?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308FFA-9D91-439C-BD95-6D9C235280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Characteristic impedance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Reflection coefficient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Velocity factor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Dielectric constant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E9E07 ECLM Page (9 - 31)</a:t>
            </a:r>
          </a:p>
        </p:txBody>
      </p:sp>
    </p:spTree>
    <p:extLst>
      <p:ext uri="{BB962C8B-B14F-4D97-AF65-F5344CB8AC3E}">
        <p14:creationId xmlns:p14="http://schemas.microsoft.com/office/powerpoint/2010/main" val="179385686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11B82-5E3B-4163-8C01-CCC2CF1C6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 use for a Wilkinson divider?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F7651E-2287-4948-8A65-04C9DB55FF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819400"/>
            <a:ext cx="8229600" cy="3154680"/>
          </a:xfrm>
        </p:spPr>
        <p:txBody>
          <a:bodyPr/>
          <a:lstStyle/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A. It divides the operating frequency of a transmitter signal so it can be used on a lower frequency band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B. It is used to feed high-impedance antennas from a low-impedance source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C. It is used to divide power equally between two 50-ohm loads while maintaining 50-ohm input impedance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D. It is used to feed low-impedance loads from a high-impedance source</a:t>
            </a:r>
          </a:p>
          <a:p>
            <a:r>
              <a:rPr lang="pt-BR" sz="2300" b="0" i="0" u="none" strike="noStrike" baseline="0" dirty="0">
                <a:latin typeface="Calibri" panose="020F0502020204030204" pitchFamily="34" charset="0"/>
              </a:rPr>
              <a:t>E9E08 ECLM Page (9 - 18)</a:t>
            </a:r>
          </a:p>
        </p:txBody>
      </p:sp>
    </p:spTree>
    <p:extLst>
      <p:ext uri="{BB962C8B-B14F-4D97-AF65-F5344CB8AC3E}">
        <p14:creationId xmlns:p14="http://schemas.microsoft.com/office/powerpoint/2010/main" val="360642510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474CE-4F2D-463C-B832-0288FAF0C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 use for a Wilkinson divider?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0953AA-CFD4-41FA-8BDB-D679BE9909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819400"/>
            <a:ext cx="8229600" cy="3154680"/>
          </a:xfrm>
        </p:spPr>
        <p:txBody>
          <a:bodyPr/>
          <a:lstStyle/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A. It divides the operating frequency of a transmitter signal so it can be used on a lower frequency band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B. It is used to feed high-impedance antennas from a low-impedance source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C. It is used to divide power equally between two 50-ohm loads while maintaining 50-ohm input impedance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D. It is used to feed low-impedance loads from a high-impedance source</a:t>
            </a:r>
          </a:p>
          <a:p>
            <a:r>
              <a:rPr lang="pt-BR" sz="2300" b="0" i="0" u="none" strike="noStrike" baseline="0" dirty="0">
                <a:latin typeface="Calibri" panose="020F0502020204030204" pitchFamily="34" charset="0"/>
              </a:rPr>
              <a:t>(C) E9E08 ECLM Page (9 - 18)</a:t>
            </a:r>
          </a:p>
        </p:txBody>
      </p:sp>
    </p:spTree>
    <p:extLst>
      <p:ext uri="{BB962C8B-B14F-4D97-AF65-F5344CB8AC3E}">
        <p14:creationId xmlns:p14="http://schemas.microsoft.com/office/powerpoint/2010/main" val="92664194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6C84AE-CB22-4C3D-B4C4-4FEC13D13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used to shunt-feed a grounded tower at its base?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5C609D-11F4-4FD9-B2C4-44E4BA8204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Double-bazooka match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Hairpin match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Gamma match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E9E09 ECLM Page (9 - 9)</a:t>
            </a:r>
          </a:p>
        </p:txBody>
      </p:sp>
    </p:spTree>
    <p:extLst>
      <p:ext uri="{BB962C8B-B14F-4D97-AF65-F5344CB8AC3E}">
        <p14:creationId xmlns:p14="http://schemas.microsoft.com/office/powerpoint/2010/main" val="391255582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0B950B-27C2-4BE8-B006-6F5C09037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used to shunt-feed a grounded tower at its base?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9E56C7-CBEE-49F5-9E7A-1036564E70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Double-bazooka match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Hairpin match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Gamma match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E9E09 ECLM Page (9 - 9)</a:t>
            </a:r>
          </a:p>
        </p:txBody>
      </p:sp>
    </p:spTree>
    <p:extLst>
      <p:ext uri="{BB962C8B-B14F-4D97-AF65-F5344CB8AC3E}">
        <p14:creationId xmlns:p14="http://schemas.microsoft.com/office/powerpoint/2010/main" val="618424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3CB0A-5EE7-4495-B253-33457C1AD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971800"/>
            <a:ext cx="8229600" cy="109728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E9E10  Question Deleted (section not renumbered)</a:t>
            </a:r>
          </a:p>
        </p:txBody>
      </p:sp>
    </p:spTree>
    <p:extLst>
      <p:ext uri="{BB962C8B-B14F-4D97-AF65-F5344CB8AC3E}">
        <p14:creationId xmlns:p14="http://schemas.microsoft.com/office/powerpoint/2010/main" val="331085420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203A73-45DB-48F5-B053-63490539F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purpose of using multiple driven elements connected through phasing lines?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A1AB2C-15B9-4522-BDAC-5F1667C57E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control the antenna’s radiation pattern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prevent harmonic radiation from the transmitter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allow single-band antennas to operate on other bands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To create a low-angle radiation pattern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E9E11 ECLM Page (9 - 18)</a:t>
            </a:r>
          </a:p>
        </p:txBody>
      </p:sp>
    </p:spTree>
    <p:extLst>
      <p:ext uri="{BB962C8B-B14F-4D97-AF65-F5344CB8AC3E}">
        <p14:creationId xmlns:p14="http://schemas.microsoft.com/office/powerpoint/2010/main" val="379783099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9C87E341-DAA1-F1F1-3425-4AC66E57A0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AC8207-69AF-37A8-C947-33E15835D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purpose of using multiple driven elements connected through phasing lines?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FF7783-423F-2DDB-F95A-EB91C46CC7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control the antenna’s radiation pattern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prevent harmonic radiation from the transmitter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allow single-band antennas to operate on other bands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To create a low-angle radiation pattern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E9E11 ECLM Page (9 - 18)</a:t>
            </a:r>
          </a:p>
        </p:txBody>
      </p:sp>
    </p:spTree>
    <p:extLst>
      <p:ext uri="{BB962C8B-B14F-4D97-AF65-F5344CB8AC3E}">
        <p14:creationId xmlns:p14="http://schemas.microsoft.com/office/powerpoint/2010/main" val="150894305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D6F26E-C5E9-4AEA-9D4A-00125448D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velocity factor of a transmission line?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088F59-C382-419E-956E-05D4A1168B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ratio of the characteristic impedance of the line to the terminating impedance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index of shielding for coaxial cable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velocity of the wave in the transmission line multiplied by the velocity of light in a vacuum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velocity of the wave in the transmission line divided by the velocity of light in a vacuum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E9F01 ECLM Page (9 - 28)</a:t>
            </a:r>
          </a:p>
        </p:txBody>
      </p:sp>
    </p:spTree>
    <p:extLst>
      <p:ext uri="{BB962C8B-B14F-4D97-AF65-F5344CB8AC3E}">
        <p14:creationId xmlns:p14="http://schemas.microsoft.com/office/powerpoint/2010/main" val="159751578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226D8-B193-4C84-A8BC-A2D036B2A1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velocity factor of a transmission line?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CD102C-4ECA-449F-B813-7578FF2698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ratio of the characteristic impedance of the line to the terminating impedance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index of shielding for coaxial cable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velocity of the wave in the transmission line multiplied by the velocity of light in a vacuum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velocity of the wave in the transmission line divided by the velocity of light in a vacuum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E9F01 ECLM Page (9 - 28)</a:t>
            </a:r>
          </a:p>
        </p:txBody>
      </p:sp>
    </p:spTree>
    <p:extLst>
      <p:ext uri="{BB962C8B-B14F-4D97-AF65-F5344CB8AC3E}">
        <p14:creationId xmlns:p14="http://schemas.microsoft.com/office/powerpoint/2010/main" val="1371367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021B4-2BD5-4FD0-8DD1-4E97DDFB5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can two linearly polarized Yagi antennas be used to produce circular polarization?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601270-BB36-412D-80A9-5AE1E793F3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658687"/>
            <a:ext cx="8229600" cy="3154680"/>
          </a:xfrm>
        </p:spPr>
        <p:txBody>
          <a:bodyPr/>
          <a:lstStyle/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A. Stack two </a:t>
            </a:r>
            <a:r>
              <a:rPr lang="en-US" sz="2200" b="0" i="0" u="none" strike="noStrike" baseline="0" dirty="0" err="1">
                <a:latin typeface="Calibri" panose="020F0502020204030204" pitchFamily="34" charset="0"/>
              </a:rPr>
              <a:t>Yagis</a:t>
            </a:r>
            <a:r>
              <a:rPr lang="en-US" sz="2200" b="0" i="0" u="none" strike="noStrike" baseline="0" dirty="0">
                <a:latin typeface="Calibri" panose="020F0502020204030204" pitchFamily="34" charset="0"/>
              </a:rPr>
              <a:t> to form an array with the respective elements in parallel planes fed 90 degrees out of phase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B. Stack two </a:t>
            </a:r>
            <a:r>
              <a:rPr lang="en-US" sz="2200" b="0" i="0" u="none" strike="noStrike" baseline="0" dirty="0" err="1">
                <a:latin typeface="Calibri" panose="020F0502020204030204" pitchFamily="34" charset="0"/>
              </a:rPr>
              <a:t>Yagis</a:t>
            </a:r>
            <a:r>
              <a:rPr lang="en-US" sz="2200" b="0" i="0" u="none" strike="noStrike" baseline="0" dirty="0">
                <a:latin typeface="Calibri" panose="020F0502020204030204" pitchFamily="34" charset="0"/>
              </a:rPr>
              <a:t> to form an array with the respective elements in parallel planes fed in phase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C. Arrange two </a:t>
            </a:r>
            <a:r>
              <a:rPr lang="en-US" sz="2200" b="0" i="0" u="none" strike="noStrike" baseline="0" dirty="0" err="1">
                <a:latin typeface="Calibri" panose="020F0502020204030204" pitchFamily="34" charset="0"/>
              </a:rPr>
              <a:t>Yagis</a:t>
            </a:r>
            <a:r>
              <a:rPr lang="en-US" sz="2200" b="0" i="0" u="none" strike="noStrike" baseline="0" dirty="0">
                <a:latin typeface="Calibri" panose="020F0502020204030204" pitchFamily="34" charset="0"/>
              </a:rPr>
              <a:t> on the same axis and perpendicular to each other with the driven elements at the same point on the boom and fed 90 degrees out of phase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D. Arrange two </a:t>
            </a:r>
            <a:r>
              <a:rPr lang="en-US" sz="2200" b="0" i="0" u="none" strike="noStrike" baseline="0" dirty="0" err="1">
                <a:latin typeface="Calibri" panose="020F0502020204030204" pitchFamily="34" charset="0"/>
              </a:rPr>
              <a:t>Yagis</a:t>
            </a:r>
            <a:r>
              <a:rPr lang="en-US" sz="2200" b="0" i="0" u="none" strike="noStrike" baseline="0" dirty="0">
                <a:latin typeface="Calibri" panose="020F0502020204030204" pitchFamily="34" charset="0"/>
              </a:rPr>
              <a:t> collinear to each other with the driven elements fed 180 degrees out of phase</a:t>
            </a:r>
          </a:p>
          <a:p>
            <a:r>
              <a:rPr lang="pt-BR" sz="2200" b="0" i="0" u="none" strike="noStrike" baseline="0" dirty="0">
                <a:latin typeface="Calibri" panose="020F0502020204030204" pitchFamily="34" charset="0"/>
              </a:rPr>
              <a:t>E9D02 ECLM Page (9 - 19)</a:t>
            </a:r>
          </a:p>
        </p:txBody>
      </p:sp>
    </p:spTree>
    <p:extLst>
      <p:ext uri="{BB962C8B-B14F-4D97-AF65-F5344CB8AC3E}">
        <p14:creationId xmlns:p14="http://schemas.microsoft.com/office/powerpoint/2010/main" val="25862899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C16272-987B-4FB2-828D-9E6DDC98D7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has the biggest effect on the velocity factor of a transmission line?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0BCD3E-CA06-45C8-AE40-15AF486346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termination impedance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line length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Dielectric materials used in the line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center conductor resistivity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E9F02 ECLM Page (9 - 28)</a:t>
            </a:r>
          </a:p>
        </p:txBody>
      </p:sp>
    </p:spTree>
    <p:extLst>
      <p:ext uri="{BB962C8B-B14F-4D97-AF65-F5344CB8AC3E}">
        <p14:creationId xmlns:p14="http://schemas.microsoft.com/office/powerpoint/2010/main" val="211428335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85DFBD-C105-4D65-89D3-AFF958C59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has the biggest effect on the velocity factor of a transmission line?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33564E-72F9-49ED-BBFF-F5D4467A66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termination impedance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line length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Dielectric materials used in the line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center conductor resistivity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E9F02 ECLM Page (9 - 28)</a:t>
            </a:r>
          </a:p>
        </p:txBody>
      </p:sp>
    </p:spTree>
    <p:extLst>
      <p:ext uri="{BB962C8B-B14F-4D97-AF65-F5344CB8AC3E}">
        <p14:creationId xmlns:p14="http://schemas.microsoft.com/office/powerpoint/2010/main" val="232808152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AF23F3-D383-462F-9BF8-170D31C5E9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is the electrical length of a coaxial cable longer than its physical length?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16A242-21AD-40C9-BDE5-6E16F7CB81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Skin effect is less pronounced in the coaxial cable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Skin effect is more pronounced in the coaxial cable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Electromagnetic waves move faster in coaxial cable than in air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Electromagnetic waves move more slowly in a coaxial cable than in air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E9F03 ECLM Page (9 - 29)</a:t>
            </a:r>
          </a:p>
        </p:txBody>
      </p:sp>
    </p:spTree>
    <p:extLst>
      <p:ext uri="{BB962C8B-B14F-4D97-AF65-F5344CB8AC3E}">
        <p14:creationId xmlns:p14="http://schemas.microsoft.com/office/powerpoint/2010/main" val="313373195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BB458DFA-EE24-4610-BD99-82328B4618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D9024-DA3C-BF9E-AF30-7F0211039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is the electrical length of a coaxial cable longer than its physical length?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529911-7006-EFFC-5CC7-44F88D3D3B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Skin effect is less pronounced in the coaxial cable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Skin effect is more pronounced in the coaxial cable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Electromagnetic waves move faster in coaxial cable than in air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Electromagnetic waves move more slowly in a coaxial cable than in air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E9F03 ECLM Page (9 - 29)</a:t>
            </a:r>
          </a:p>
        </p:txBody>
      </p:sp>
    </p:spTree>
    <p:extLst>
      <p:ext uri="{BB962C8B-B14F-4D97-AF65-F5344CB8AC3E}">
        <p14:creationId xmlns:p14="http://schemas.microsoft.com/office/powerpoint/2010/main" val="390367749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406827-82EE-4011-8C02-0F9E14AFD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impedance does a 1/2-wavelength transmission line present to an RF generator when the line is shorted at the far end?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D6B076-2981-467F-A63D-301A8238A6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Very high impedance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Very low impedance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same as the characteristic impedance of the line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same as the output impedance of the generator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E9F04 ECLM Page (9 - 36)</a:t>
            </a:r>
          </a:p>
        </p:txBody>
      </p:sp>
    </p:spTree>
    <p:extLst>
      <p:ext uri="{BB962C8B-B14F-4D97-AF65-F5344CB8AC3E}">
        <p14:creationId xmlns:p14="http://schemas.microsoft.com/office/powerpoint/2010/main" val="197116250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867EEC-861B-4C21-8728-06D5ACAAF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impedance does a 1/2-wavelength transmission line present to an RF generator when the line is shorted at the far end?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EEEA51-F96B-42FC-BDD7-15B8441F26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Very high impedance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Very low impedance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same as the characteristic impedance of the line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same as the output impedance of the generator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E9F04 ECLM Page (9 - 36)</a:t>
            </a:r>
          </a:p>
        </p:txBody>
      </p:sp>
    </p:spTree>
    <p:extLst>
      <p:ext uri="{BB962C8B-B14F-4D97-AF65-F5344CB8AC3E}">
        <p14:creationId xmlns:p14="http://schemas.microsoft.com/office/powerpoint/2010/main" val="287475593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A0AFC5-276B-4F83-96EA-ACB5BA6DE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microstrip?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698EC6-D9DF-4E6A-BDC0-F1C9EF3C8F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438400"/>
            <a:ext cx="8229600" cy="2286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Special shielding material designed for microwave frequencies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Miniature coax used for low power applications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Short lengths of coax mounted on printed circuit boards to minimize time delay between microwave circuits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Precision printed circuit conductors above a ground plane that provide constant impedance interconnects at microwave frequencies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E9F05 ECLM Page (9 - 29)</a:t>
            </a:r>
          </a:p>
        </p:txBody>
      </p:sp>
    </p:spTree>
    <p:extLst>
      <p:ext uri="{BB962C8B-B14F-4D97-AF65-F5344CB8AC3E}">
        <p14:creationId xmlns:p14="http://schemas.microsoft.com/office/powerpoint/2010/main" val="85722018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502FCD76-E979-16FB-B1E4-B8608AEE9D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B867D8-2506-9DCD-B147-772651A4C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microstrip?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596836-57E6-F516-6160-7BBBB8D8F0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438400"/>
            <a:ext cx="8229600" cy="2286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Special shielding material designed for microwave frequencies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Miniature coax used for low power applications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Short lengths of coax mounted on printed circuit boards to minimize time delay between microwave circuits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Precision printed circuit conductors above a ground plane that provide constant impedance interconnects at microwave frequencies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E9F05 ECLM Page (9 - 29)</a:t>
            </a:r>
          </a:p>
        </p:txBody>
      </p:sp>
    </p:spTree>
    <p:extLst>
      <p:ext uri="{BB962C8B-B14F-4D97-AF65-F5344CB8AC3E}">
        <p14:creationId xmlns:p14="http://schemas.microsoft.com/office/powerpoint/2010/main" val="146108924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BB46BC-74E4-4970-8936-B8849417D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approximate physical length of an air-insulated, parallel conductor transmission line that is electrically 1/2 wavelength long at 14.10 MHz?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E36B78-0D70-49F9-8E58-BA346CFBE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581400"/>
            <a:ext cx="8229600" cy="2286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7.0 meters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8.5 meters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10.6 meters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13.3 meters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E9F06 ECLM Page (9 - 30)</a:t>
            </a:r>
          </a:p>
        </p:txBody>
      </p:sp>
    </p:spTree>
    <p:extLst>
      <p:ext uri="{BB962C8B-B14F-4D97-AF65-F5344CB8AC3E}">
        <p14:creationId xmlns:p14="http://schemas.microsoft.com/office/powerpoint/2010/main" val="405386191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BB46BC-74E4-4970-8936-B8849417D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approximate physical length of an air-insulated, parallel conductor transmission line that is electrically 1/2 wavelength long at 14.10 MHz?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E36B78-0D70-49F9-8E58-BA346CFBE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581400"/>
            <a:ext cx="8229600" cy="2286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7.0 meters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8.5 meters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10.6 meters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13.3 meters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E9F06 ECLM Page (9 - 30)</a:t>
            </a:r>
          </a:p>
        </p:txBody>
      </p:sp>
    </p:spTree>
    <p:extLst>
      <p:ext uri="{BB962C8B-B14F-4D97-AF65-F5344CB8AC3E}">
        <p14:creationId xmlns:p14="http://schemas.microsoft.com/office/powerpoint/2010/main" val="1180242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021B4-2BD5-4FD0-8DD1-4E97DDFB5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can two linearly polarized Yagi antennas be used to produce circular polarization?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601270-BB36-412D-80A9-5AE1E793F3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658687"/>
            <a:ext cx="8229600" cy="3154680"/>
          </a:xfrm>
        </p:spPr>
        <p:txBody>
          <a:bodyPr/>
          <a:lstStyle/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A. Stack two </a:t>
            </a:r>
            <a:r>
              <a:rPr lang="en-US" sz="2200" b="0" i="0" u="none" strike="noStrike" baseline="0" dirty="0" err="1">
                <a:latin typeface="Calibri" panose="020F0502020204030204" pitchFamily="34" charset="0"/>
              </a:rPr>
              <a:t>Yagis</a:t>
            </a:r>
            <a:r>
              <a:rPr lang="en-US" sz="2200" b="0" i="0" u="none" strike="noStrike" baseline="0" dirty="0">
                <a:latin typeface="Calibri" panose="020F0502020204030204" pitchFamily="34" charset="0"/>
              </a:rPr>
              <a:t> to form an array with the respective elements in parallel planes fed 90 degrees out of phase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B. Stack two </a:t>
            </a:r>
            <a:r>
              <a:rPr lang="en-US" sz="2200" b="0" i="0" u="none" strike="noStrike" baseline="0" dirty="0" err="1">
                <a:latin typeface="Calibri" panose="020F0502020204030204" pitchFamily="34" charset="0"/>
              </a:rPr>
              <a:t>Yagis</a:t>
            </a:r>
            <a:r>
              <a:rPr lang="en-US" sz="2200" b="0" i="0" u="none" strike="noStrike" baseline="0" dirty="0">
                <a:latin typeface="Calibri" panose="020F0502020204030204" pitchFamily="34" charset="0"/>
              </a:rPr>
              <a:t> to form an array with the respective elements in parallel planes fed in phase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C. Arrange two </a:t>
            </a:r>
            <a:r>
              <a:rPr lang="en-US" sz="2200" b="0" i="0" u="none" strike="noStrike" baseline="0" dirty="0" err="1">
                <a:latin typeface="Calibri" panose="020F0502020204030204" pitchFamily="34" charset="0"/>
              </a:rPr>
              <a:t>Yagis</a:t>
            </a:r>
            <a:r>
              <a:rPr lang="en-US" sz="2200" b="0" i="0" u="none" strike="noStrike" baseline="0" dirty="0">
                <a:latin typeface="Calibri" panose="020F0502020204030204" pitchFamily="34" charset="0"/>
              </a:rPr>
              <a:t> on the same axis and perpendicular to each other with the driven elements at the same point on the boom and fed 90 degrees out of phase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D. Arrange two </a:t>
            </a:r>
            <a:r>
              <a:rPr lang="en-US" sz="2200" b="0" i="0" u="none" strike="noStrike" baseline="0" dirty="0" err="1">
                <a:latin typeface="Calibri" panose="020F0502020204030204" pitchFamily="34" charset="0"/>
              </a:rPr>
              <a:t>Yagis</a:t>
            </a:r>
            <a:r>
              <a:rPr lang="en-US" sz="2200" b="0" i="0" u="none" strike="noStrike" baseline="0" dirty="0">
                <a:latin typeface="Calibri" panose="020F0502020204030204" pitchFamily="34" charset="0"/>
              </a:rPr>
              <a:t> collinear to each other with the driven elements fed 180 degrees out of phase</a:t>
            </a:r>
          </a:p>
          <a:p>
            <a:r>
              <a:rPr lang="pt-BR" sz="2200" b="0" i="0" u="none" strike="noStrike" baseline="0" dirty="0">
                <a:latin typeface="Calibri" panose="020F0502020204030204" pitchFamily="34" charset="0"/>
              </a:rPr>
              <a:t>(C) E9D02 ECLM Page (9 - 19)</a:t>
            </a:r>
          </a:p>
        </p:txBody>
      </p:sp>
    </p:spTree>
    <p:extLst>
      <p:ext uri="{BB962C8B-B14F-4D97-AF65-F5344CB8AC3E}">
        <p14:creationId xmlns:p14="http://schemas.microsoft.com/office/powerpoint/2010/main" val="305191638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C075C5-C55E-4982-B156-E4BB47DACE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does parallel conductor transmission line compare to coaxial cable with a plastic dielectric?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59CF7F-F50D-4D13-AC69-AD63235918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Lower loss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Higher SWR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Smaller reflection coefficient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Lower velocity factor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E9F07 ECLM Page (9 - 30)</a:t>
            </a:r>
          </a:p>
        </p:txBody>
      </p:sp>
    </p:spTree>
    <p:extLst>
      <p:ext uri="{BB962C8B-B14F-4D97-AF65-F5344CB8AC3E}">
        <p14:creationId xmlns:p14="http://schemas.microsoft.com/office/powerpoint/2010/main" val="211285900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AA655E-F21F-4579-8306-1B3DBB5B4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does parallel conductor transmission line compare to coaxial cable with a plastic dielectric?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43A018-18A9-4F9F-899F-DB4BDD3B67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Lower loss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Higher SWR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Smaller reflection coefficient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Lower velocity factor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E9F07 ECLM Page (9 - 30)</a:t>
            </a:r>
          </a:p>
        </p:txBody>
      </p:sp>
    </p:spTree>
    <p:extLst>
      <p:ext uri="{BB962C8B-B14F-4D97-AF65-F5344CB8AC3E}">
        <p14:creationId xmlns:p14="http://schemas.microsoft.com/office/powerpoint/2010/main" val="300151234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A7C44C-19AE-49D4-A944-5DB8CAA53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a significant difference between foam dielectric coaxial cable and solid dielectric cable, assuming all other parameters are the same?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0B2FF2-6997-4A88-8632-CDE069260F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3657600"/>
            <a:ext cx="8229600" cy="2286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Foam dielectric has lower safe operating voltage limits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Foam dielectric has lower loss per unit of length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Foam dielectric has higher velocity factor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E9F08 ECLM Page (9 - 31)</a:t>
            </a:r>
          </a:p>
        </p:txBody>
      </p:sp>
    </p:spTree>
    <p:extLst>
      <p:ext uri="{BB962C8B-B14F-4D97-AF65-F5344CB8AC3E}">
        <p14:creationId xmlns:p14="http://schemas.microsoft.com/office/powerpoint/2010/main" val="268303434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A7C44C-19AE-49D4-A944-5DB8CAA53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a significant difference between foam dielectric coaxial cable and solid dielectric cable, assuming all other parameters are the same?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0B2FF2-6997-4A88-8632-CDE069260F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3657600"/>
            <a:ext cx="8229600" cy="2286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Foam dielectric has lower safe operating voltage limits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Foam dielectric has lower loss per unit of length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Foam dielectric has higher velocity factor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E9F08 ECLM Page (9 - 31)</a:t>
            </a:r>
          </a:p>
        </p:txBody>
      </p:sp>
    </p:spTree>
    <p:extLst>
      <p:ext uri="{BB962C8B-B14F-4D97-AF65-F5344CB8AC3E}">
        <p14:creationId xmlns:p14="http://schemas.microsoft.com/office/powerpoint/2010/main" val="307391048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06843F-4547-4E59-BA57-9B7E2EB46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impedance does a 1/4-wavelength transmission line present to an RF generator when the line is shorted at the far end?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9D894B-423D-4B67-8DCD-7B5B521892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379509"/>
            <a:ext cx="8229600" cy="25146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Very high impedance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Very low impedance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same as the characteristic impedance of the transmission line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same as the generator output impedance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E9F09 ECLM Page (9 - 29)</a:t>
            </a:r>
          </a:p>
        </p:txBody>
      </p:sp>
    </p:spTree>
    <p:extLst>
      <p:ext uri="{BB962C8B-B14F-4D97-AF65-F5344CB8AC3E}">
        <p14:creationId xmlns:p14="http://schemas.microsoft.com/office/powerpoint/2010/main" val="12695570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7183DBD5-BF2C-6613-D73D-DFAEA54622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79C0B6-B38D-2A1D-4EDF-C7CEC4F607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impedance does a 1/4-wavelength transmission line present to an RF generator when the line is shorted at the far end?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43AEDF-7B12-1D7F-2E45-5A92D19648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379509"/>
            <a:ext cx="8229600" cy="25146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Very high impedance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Very low impedance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same as the characteristic impedance of the transmission line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same as the generator output impedance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E9F09 ECLM Page (9 - 29)</a:t>
            </a:r>
          </a:p>
        </p:txBody>
      </p:sp>
    </p:spTree>
    <p:extLst>
      <p:ext uri="{BB962C8B-B14F-4D97-AF65-F5344CB8AC3E}">
        <p14:creationId xmlns:p14="http://schemas.microsoft.com/office/powerpoint/2010/main" val="181105635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CBB25E-3E72-441C-8A95-A5CC7BF23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impedance does a 1/8-wavelength transmission line present to an RF generator when the line is shorted at the far end?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9D4802-0328-45E0-9352-561A158D42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capacitive reactance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same as the characteristic impedance of the line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An inductive reactance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Zero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E9F10 ECLM Page (9 - 37)</a:t>
            </a:r>
          </a:p>
        </p:txBody>
      </p:sp>
    </p:spTree>
    <p:extLst>
      <p:ext uri="{BB962C8B-B14F-4D97-AF65-F5344CB8AC3E}">
        <p14:creationId xmlns:p14="http://schemas.microsoft.com/office/powerpoint/2010/main" val="417454415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18E3C-5AAB-4EEF-B37A-E191AE400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impedance does a 1/8-wavelength transmission line present to an RF generator when the line is shorted at the far end?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23B130-CCAF-4497-8959-703F513745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capacitive reactance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same as the characteristic impedance of the line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An inductive reactance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Zero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E9F10 ECLM Page (9 - 37)</a:t>
            </a:r>
          </a:p>
        </p:txBody>
      </p:sp>
    </p:spTree>
    <p:extLst>
      <p:ext uri="{BB962C8B-B14F-4D97-AF65-F5344CB8AC3E}">
        <p14:creationId xmlns:p14="http://schemas.microsoft.com/office/powerpoint/2010/main" val="149387380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E505EE-AA88-4266-9AFE-F4A15E62F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impedance does a 1/8-wavelength transmission line present to an RF generator when the line is open at the far end?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570FFF-E606-46E9-AA9A-C6FDA3CA79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same as the characteristic impedance of the line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An inductive reactance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capacitive reactance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Infinite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E9F11 ECLM Page (9 - 36)</a:t>
            </a:r>
          </a:p>
        </p:txBody>
      </p:sp>
    </p:spTree>
    <p:extLst>
      <p:ext uri="{BB962C8B-B14F-4D97-AF65-F5344CB8AC3E}">
        <p14:creationId xmlns:p14="http://schemas.microsoft.com/office/powerpoint/2010/main" val="338481893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8DBA3-5D65-460F-B539-DCCC7A4E5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impedance does a 1/8-wavelength transmission line present to a generator when the line is open at the far end?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B6A2DD-B7E6-4225-8585-1E7C27A429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same as the characteristic impedance of the line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An inductive reactance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capacitive reactance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Infinite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E9F11 ECLM Page (9 - 36)</a:t>
            </a:r>
          </a:p>
        </p:txBody>
      </p:sp>
    </p:spTree>
    <p:extLst>
      <p:ext uri="{BB962C8B-B14F-4D97-AF65-F5344CB8AC3E}">
        <p14:creationId xmlns:p14="http://schemas.microsoft.com/office/powerpoint/2010/main" val="29377032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0E3A41-A50A-44BB-952C-1FCB24083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most efficient location for a loading coil on an electrically short whip?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234F38-6B4E-497A-85AA-F2B8F9FE60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Near the center of the vertical radiator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As low as possible on the vertical radiator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At a voltage maximum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At a voltage null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E9D03 ECLM Page (9 - 13)</a:t>
            </a:r>
          </a:p>
        </p:txBody>
      </p:sp>
    </p:spTree>
    <p:extLst>
      <p:ext uri="{BB962C8B-B14F-4D97-AF65-F5344CB8AC3E}">
        <p14:creationId xmlns:p14="http://schemas.microsoft.com/office/powerpoint/2010/main" val="2193054141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3D1D30-12F8-4474-9157-FC518CD83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impedance does a 1/4-wavelength transmission line present to an RF generator when the line is open at the far end?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E394C3-1090-445F-97C6-7A3DFA09E6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same as the characteristic impedance of the line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same as the input impedance to the generator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Very high impedance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Very low impedance  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E9F12 ECLM Page (9 - 36)</a:t>
            </a:r>
          </a:p>
        </p:txBody>
      </p:sp>
    </p:spTree>
    <p:extLst>
      <p:ext uri="{BB962C8B-B14F-4D97-AF65-F5344CB8AC3E}">
        <p14:creationId xmlns:p14="http://schemas.microsoft.com/office/powerpoint/2010/main" val="100254883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B8A45D-E558-4592-A5E5-F0503FA6A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impedance does a 1/4-wavelength transmission line present to an RF generator when the line is open at the far end?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D586B7-81D9-4DC2-8B8C-C4EEC46ADF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same as the characteristic impedance of the line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same as the input impedance to the generator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Very high impedance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Very low impedance  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E9F12 ECLM Page (9 - 36)</a:t>
            </a:r>
          </a:p>
        </p:txBody>
      </p:sp>
    </p:spTree>
    <p:extLst>
      <p:ext uri="{BB962C8B-B14F-4D97-AF65-F5344CB8AC3E}">
        <p14:creationId xmlns:p14="http://schemas.microsoft.com/office/powerpoint/2010/main" val="939819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E68A80-B569-4CC5-8124-F2B5DEF510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most efficient location for a loading coil on an electrically short whip?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4CDA44-A4CC-4B03-8DC8-481249D0BB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Near the center of the vertical radiator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As low as possible on the vertical radiator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At a voltage maximum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At a voltage null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E9D03 ECLM Page (9 - 13)</a:t>
            </a:r>
          </a:p>
        </p:txBody>
      </p:sp>
    </p:spTree>
    <p:extLst>
      <p:ext uri="{BB962C8B-B14F-4D97-AF65-F5344CB8AC3E}">
        <p14:creationId xmlns:p14="http://schemas.microsoft.com/office/powerpoint/2010/main" val="20456240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2C4D11-49C9-413A-AADA-67473C6E54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should antenna loading coils have a high ratio of reactance to resistance?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9BBCB-0E62-478C-B818-4EBE6A5A4F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swamp out harmonics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lower the radiation angle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minimize losses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To minimize the Q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E9D04 ECLM Page (9 - 13)</a:t>
            </a:r>
          </a:p>
        </p:txBody>
      </p:sp>
    </p:spTree>
    <p:extLst>
      <p:ext uri="{BB962C8B-B14F-4D97-AF65-F5344CB8AC3E}">
        <p14:creationId xmlns:p14="http://schemas.microsoft.com/office/powerpoint/2010/main" val="3215256068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165</TotalTime>
  <Words>3927</Words>
  <Application>Microsoft Office PowerPoint</Application>
  <PresentationFormat>On-screen Show (4:3)</PresentationFormat>
  <Paragraphs>412</Paragraphs>
  <Slides>71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71</vt:i4>
      </vt:variant>
    </vt:vector>
  </HeadingPairs>
  <TitlesOfParts>
    <vt:vector size="76" baseType="lpstr">
      <vt:lpstr>Arial</vt:lpstr>
      <vt:lpstr>Calibri</vt:lpstr>
      <vt:lpstr>Gill Sans</vt:lpstr>
      <vt:lpstr>Times New Roman</vt:lpstr>
      <vt:lpstr>Module Theme</vt:lpstr>
      <vt:lpstr>PowerPoint Presentation</vt:lpstr>
      <vt:lpstr>PowerPoint Presentation</vt:lpstr>
      <vt:lpstr>How much does the gain of an ideal parabolic dish antenna change when the operating frequency is doubled?</vt:lpstr>
      <vt:lpstr>How much does the gain of an ideal parabolic dish antenna change when the operating frequency is doubled?</vt:lpstr>
      <vt:lpstr>How can two linearly polarized Yagi antennas be used to produce circular polarization?</vt:lpstr>
      <vt:lpstr>How can two linearly polarized Yagi antennas be used to produce circular polarization?</vt:lpstr>
      <vt:lpstr>What is the most efficient location for a loading coil on an electrically short whip?</vt:lpstr>
      <vt:lpstr>What is the most efficient location for a loading coil on an electrically short whip?</vt:lpstr>
      <vt:lpstr>Why should antenna loading coils have a high ratio of reactance to resistance?</vt:lpstr>
      <vt:lpstr>Why should antenna loading coils have a high ratio of reactance to resistance?</vt:lpstr>
      <vt:lpstr>Approximately how long is a Yagi’s driven element?</vt:lpstr>
      <vt:lpstr>Approximately how long is a Yagi’s driven element?</vt:lpstr>
      <vt:lpstr>What happens to the SWR bandwidth when one or more loading coils are used to resonate an electrically short antenna?</vt:lpstr>
      <vt:lpstr>What happens to the SWR bandwidth when one or more loading coils are used to resonate an electrically short antenna?</vt:lpstr>
      <vt:lpstr>What is an advantage of using top loading in a shortened HF vertical antenna?</vt:lpstr>
      <vt:lpstr>What is an advantage of using top loading in a shortened HF vertical antenna?</vt:lpstr>
      <vt:lpstr>What happens as the Q of an antenna increases?</vt:lpstr>
      <vt:lpstr>What happens as the Q of an antenna increases?</vt:lpstr>
      <vt:lpstr>What is the function of a loading coil in an electrically short antenna?</vt:lpstr>
      <vt:lpstr>What is the function of a loading coil in an electrically short antenna?</vt:lpstr>
      <vt:lpstr>How does radiation resistance of a base-fed whip antenna change below its resonant frequency?</vt:lpstr>
      <vt:lpstr>How does radiation resistance of a base-fed whip antenna change below its resonant frequency?</vt:lpstr>
      <vt:lpstr>Why do most two-element Yagis with normal spacing have a reflector instead of a director?</vt:lpstr>
      <vt:lpstr>Why do most two-element Yagis with normal spacing have a reflector instead of a director?</vt:lpstr>
      <vt:lpstr>What is the purpose of making a Yagi’s parasitic elements either longer or shorter than resonance?</vt:lpstr>
      <vt:lpstr>What is the purpose of making a Yagi’s parasitic elements either longer or shorter than resonance?</vt:lpstr>
      <vt:lpstr>Which matching system for Yagi antennas requires the driven element to be insulated from the boom?</vt:lpstr>
      <vt:lpstr>Which matching system for Yagi antennas requires the driven element to be insulated from the boom?</vt:lpstr>
      <vt:lpstr>What antenna matching system matches coaxial cable to an antenna by connecting the shield to the center of the antenna and the conductor a fraction of a wavelength to one side?</vt:lpstr>
      <vt:lpstr>What antenna matching system matches coaxial cable to an antenna by connecting the shield to the center of the antenna and the conductor a fraction of a wavelength to one side?</vt:lpstr>
      <vt:lpstr>What matching system uses a short length of transmission line connected in parallel with the feed line at or near the feed point?</vt:lpstr>
      <vt:lpstr>What matching system uses a short length of transmission line connected in parallel with the feed line at or near the feed point?</vt:lpstr>
      <vt:lpstr>What is the purpose of the series capacitor in a gamma match?</vt:lpstr>
      <vt:lpstr>What is the purpose of the series capacitor in a gamma match?</vt:lpstr>
      <vt:lpstr>What Yagi driven element feed point impedance is required to use a beta or hairpin matching system?</vt:lpstr>
      <vt:lpstr>What Yagi driven element feed point impedance is required to use a beta or hairpin matching system?</vt:lpstr>
      <vt:lpstr>Which of these transmission line impedances would be suitable for constructing a quarter-wave Q-section for matching a 100-ohm feed point impedance to a 50-ohm transmission line?</vt:lpstr>
      <vt:lpstr>Which of these transmission line impedances would be suitable for constructing a quarter-wave Q-section for matching a 100-ohm feed point impedance to a 50-ohm transmission line?</vt:lpstr>
      <vt:lpstr>What parameter describes the interactions at the load end of a mismatched transmission line?</vt:lpstr>
      <vt:lpstr>What parameter describes the interactions at the load end of a mismatched transmission line?</vt:lpstr>
      <vt:lpstr>What is a use for a Wilkinson divider?</vt:lpstr>
      <vt:lpstr>What is a use for a Wilkinson divider?</vt:lpstr>
      <vt:lpstr>Which of the following is used to shunt-feed a grounded tower at its base?</vt:lpstr>
      <vt:lpstr>Which of the following is used to shunt-feed a grounded tower at its base?</vt:lpstr>
      <vt:lpstr>E9E10  Question Deleted (section not renumbered)</vt:lpstr>
      <vt:lpstr>What is the purpose of using multiple driven elements connected through phasing lines?</vt:lpstr>
      <vt:lpstr>What is the purpose of using multiple driven elements connected through phasing lines?</vt:lpstr>
      <vt:lpstr>What is the velocity factor of a transmission line?</vt:lpstr>
      <vt:lpstr>What is the velocity factor of a transmission line?</vt:lpstr>
      <vt:lpstr>Which of the following has the biggest effect on the velocity factor of a transmission line?</vt:lpstr>
      <vt:lpstr>Which of the following has the biggest effect on the velocity factor of a transmission line?</vt:lpstr>
      <vt:lpstr>Why is the electrical length of a coaxial cable longer than its physical length?</vt:lpstr>
      <vt:lpstr>Why is the electrical length of a coaxial cable longer than its physical length?</vt:lpstr>
      <vt:lpstr>What impedance does a 1/2-wavelength transmission line present to an RF generator when the line is shorted at the far end?</vt:lpstr>
      <vt:lpstr>What impedance does a 1/2-wavelength transmission line present to an RF generator when the line is shorted at the far end?</vt:lpstr>
      <vt:lpstr>What is microstrip?</vt:lpstr>
      <vt:lpstr>What is microstrip?</vt:lpstr>
      <vt:lpstr>What is the approximate physical length of an air-insulated, parallel conductor transmission line that is electrically 1/2 wavelength long at 14.10 MHz?</vt:lpstr>
      <vt:lpstr>What is the approximate physical length of an air-insulated, parallel conductor transmission line that is electrically 1/2 wavelength long at 14.10 MHz?</vt:lpstr>
      <vt:lpstr>How does parallel conductor transmission line compare to coaxial cable with a plastic dielectric?</vt:lpstr>
      <vt:lpstr>How does parallel conductor transmission line compare to coaxial cable with a plastic dielectric?</vt:lpstr>
      <vt:lpstr>Which of the following is a significant difference between foam dielectric coaxial cable and solid dielectric cable, assuming all other parameters are the same?</vt:lpstr>
      <vt:lpstr>Which of the following is a significant difference between foam dielectric coaxial cable and solid dielectric cable, assuming all other parameters are the same?</vt:lpstr>
      <vt:lpstr>What impedance does a 1/4-wavelength transmission line present to an RF generator when the line is shorted at the far end?</vt:lpstr>
      <vt:lpstr>What impedance does a 1/4-wavelength transmission line present to an RF generator when the line is shorted at the far end?</vt:lpstr>
      <vt:lpstr>What impedance does a 1/8-wavelength transmission line present to an RF generator when the line is shorted at the far end?</vt:lpstr>
      <vt:lpstr>What impedance does a 1/8-wavelength transmission line present to an RF generator when the line is shorted at the far end?</vt:lpstr>
      <vt:lpstr>What impedance does a 1/8-wavelength transmission line present to an RF generator when the line is open at the far end?</vt:lpstr>
      <vt:lpstr>What impedance does a 1/8-wavelength transmission line present to a generator when the line is open at the far end?</vt:lpstr>
      <vt:lpstr>What impedance does a 1/4-wavelength transmission line present to an RF generator when the line is open at the far end?</vt:lpstr>
      <vt:lpstr>What impedance does a 1/4-wavelength transmission line present to an RF generator when the line is open at the far end?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Eliza Croarkin</cp:lastModifiedBy>
  <cp:revision>17</cp:revision>
  <dcterms:created xsi:type="dcterms:W3CDTF">2014-03-12T18:09:47Z</dcterms:created>
  <dcterms:modified xsi:type="dcterms:W3CDTF">2024-06-28T14:04:43Z</dcterms:modified>
</cp:coreProperties>
</file>